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0" r:id="rId1"/>
  </p:sldMasterIdLst>
  <p:notesMasterIdLst>
    <p:notesMasterId r:id="rId9"/>
  </p:notesMasterIdLst>
  <p:sldIdLst>
    <p:sldId id="256" r:id="rId2"/>
    <p:sldId id="259" r:id="rId3"/>
    <p:sldId id="257" r:id="rId4"/>
    <p:sldId id="260" r:id="rId5"/>
    <p:sldId id="258" r:id="rId6"/>
    <p:sldId id="263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7" autoAdjust="0"/>
    <p:restoredTop sz="94660"/>
  </p:normalViewPr>
  <p:slideViewPr>
    <p:cSldViewPr snapToGrid="0">
      <p:cViewPr varScale="1">
        <p:scale>
          <a:sx n="97" d="100"/>
          <a:sy n="97" d="100"/>
        </p:scale>
        <p:origin x="246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73C934-1E27-45DF-BBC0-5A613964BE38}" type="datetimeFigureOut">
              <a:rPr lang="en-US" smtClean="0"/>
              <a:pPr/>
              <a:t>11/5/2015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A9BCDC-FA40-419D-AE9F-03875134F52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9955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9BCDC-FA40-419D-AE9F-03875134F520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9051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5BF68-1BF5-4226-B4FC-5F439163F53E}" type="datetimeFigureOut">
              <a:rPr lang="en-US" smtClean="0"/>
              <a:pPr/>
              <a:t>11/5/2015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CA0E5-9170-45E8-A304-7724F081ED6D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58311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5BF68-1BF5-4226-B4FC-5F439163F53E}" type="datetimeFigureOut">
              <a:rPr lang="en-US" smtClean="0"/>
              <a:pPr/>
              <a:t>11/5/2015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CA0E5-9170-45E8-A304-7724F081ED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683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5BF68-1BF5-4226-B4FC-5F439163F53E}" type="datetimeFigureOut">
              <a:rPr lang="en-US" smtClean="0"/>
              <a:pPr/>
              <a:t>11/5/2015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CA0E5-9170-45E8-A304-7724F081ED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8464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5BF68-1BF5-4226-B4FC-5F439163F53E}" type="datetimeFigureOut">
              <a:rPr lang="en-US" smtClean="0"/>
              <a:pPr/>
              <a:t>11/5/2015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CA0E5-9170-45E8-A304-7724F081ED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104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5BF68-1BF5-4226-B4FC-5F439163F53E}" type="datetimeFigureOut">
              <a:rPr lang="en-US" smtClean="0"/>
              <a:pPr/>
              <a:t>11/5/2015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CA0E5-9170-45E8-A304-7724F081ED6D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6254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5BF68-1BF5-4226-B4FC-5F439163F53E}" type="datetimeFigureOut">
              <a:rPr lang="en-US" smtClean="0"/>
              <a:pPr/>
              <a:t>11/5/2015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CA0E5-9170-45E8-A304-7724F081ED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680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5BF68-1BF5-4226-B4FC-5F439163F53E}" type="datetimeFigureOut">
              <a:rPr lang="en-US" smtClean="0"/>
              <a:pPr/>
              <a:t>11/5/2015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CA0E5-9170-45E8-A304-7724F081ED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45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5BF68-1BF5-4226-B4FC-5F439163F53E}" type="datetimeFigureOut">
              <a:rPr lang="en-US" smtClean="0"/>
              <a:pPr/>
              <a:t>11/5/2015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CA0E5-9170-45E8-A304-7724F081ED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733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5BF68-1BF5-4226-B4FC-5F439163F53E}" type="datetimeFigureOut">
              <a:rPr lang="en-US" smtClean="0"/>
              <a:pPr/>
              <a:t>11/5/2015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CA0E5-9170-45E8-A304-7724F081ED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273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6D55BF68-1BF5-4226-B4FC-5F439163F53E}" type="datetimeFigureOut">
              <a:rPr lang="en-US" smtClean="0"/>
              <a:pPr/>
              <a:t>11/5/2015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A0CA0E5-9170-45E8-A304-7724F081ED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803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5BF68-1BF5-4226-B4FC-5F439163F53E}" type="datetimeFigureOut">
              <a:rPr lang="en-US" smtClean="0"/>
              <a:pPr/>
              <a:t>11/5/2015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CA0E5-9170-45E8-A304-7724F081ED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681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6D55BF68-1BF5-4226-B4FC-5F439163F53E}" type="datetimeFigureOut">
              <a:rPr lang="en-US" smtClean="0"/>
              <a:pPr/>
              <a:t>11/5/2015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0A0CA0E5-9170-45E8-A304-7724F081ED6D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1975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1" r:id="rId1"/>
    <p:sldLayoutId id="2147483802" r:id="rId2"/>
    <p:sldLayoutId id="2147483803" r:id="rId3"/>
    <p:sldLayoutId id="2147483804" r:id="rId4"/>
    <p:sldLayoutId id="2147483805" r:id="rId5"/>
    <p:sldLayoutId id="2147483806" r:id="rId6"/>
    <p:sldLayoutId id="2147483807" r:id="rId7"/>
    <p:sldLayoutId id="2147483808" r:id="rId8"/>
    <p:sldLayoutId id="2147483809" r:id="rId9"/>
    <p:sldLayoutId id="2147483810" r:id="rId10"/>
    <p:sldLayoutId id="214748381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1523999" y="1456660"/>
            <a:ext cx="9320981" cy="23876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Overview of OHIC’s Care Transformation &amp; Payment Reform Initiatives</a:t>
            </a:r>
            <a:endParaRPr lang="en-US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524000" y="4005162"/>
            <a:ext cx="9144000" cy="1655762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Kathleen C. Hittner, MD.</a:t>
            </a:r>
          </a:p>
          <a:p>
            <a:r>
              <a:rPr lang="en-US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Health Insurance Commissioner</a:t>
            </a:r>
          </a:p>
          <a:p>
            <a:endParaRPr lang="en-US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r>
              <a:rPr lang="en-US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November 12</a:t>
            </a:r>
            <a:r>
              <a:rPr lang="en-US" baseline="300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th</a:t>
            </a:r>
            <a:r>
              <a:rPr lang="en-US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, 2015</a:t>
            </a:r>
            <a:endParaRPr lang="en-US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3035976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Agenda</a:t>
            </a:r>
            <a:endParaRPr lang="en-US" sz="60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Policy Objectives of the Affordability Standards</a:t>
            </a:r>
            <a:endParaRPr lang="en-US" sz="3600" dirty="0" smtClean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Strategy 1: Care Transformation</a:t>
            </a:r>
            <a:endParaRPr lang="en-US" sz="3600" dirty="0" smtClean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Strategy 2: Payment Reform</a:t>
            </a:r>
            <a:endParaRPr lang="en-US" sz="3600" dirty="0" smtClean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Questions</a:t>
            </a:r>
            <a:endParaRPr lang="en-US" sz="36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082937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-1" y="336909"/>
            <a:ext cx="12192000" cy="609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44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Policy Objectives</a:t>
            </a:r>
            <a:endParaRPr lang="en-US" sz="44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32152" y="1289713"/>
            <a:ext cx="9733935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The key objective of OHIC’s Affordability Standards is to </a:t>
            </a:r>
            <a:r>
              <a:rPr lang="en-US" sz="36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make health insurance coverage more affordable for Rhode Islanders by driving increased efficiency and quality in medical care delivery.</a:t>
            </a:r>
          </a:p>
          <a:p>
            <a:endParaRPr lang="en-US" sz="36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r>
              <a:rPr lang="en-US" sz="36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Two </a:t>
            </a:r>
            <a:r>
              <a:rPr lang="en-US" sz="36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mutually reinforcing </a:t>
            </a:r>
            <a:r>
              <a:rPr lang="en-US" sz="36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strategies to achieve this objective are to transform the way care is delivered and reform how care is reimbursed.</a:t>
            </a:r>
            <a:endParaRPr lang="en-US" sz="2800" dirty="0" smtClean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 smtClean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endParaRPr lang="en-US" sz="2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98087" y="1413518"/>
            <a:ext cx="849359" cy="6610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latin typeface="Arabic Typesetting" panose="03020402040406030203" pitchFamily="66" charset="-78"/>
                <a:cs typeface="Arabic Typesetting" panose="03020402040406030203" pitchFamily="66" charset="-78"/>
                <a:sym typeface="Wingdings" panose="05000000000000000000" pitchFamily="2" charset="2"/>
              </a:rPr>
              <a:t> </a:t>
            </a:r>
            <a:r>
              <a:rPr lang="en-US" sz="32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endParaRPr lang="en-US" sz="32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8087" y="3618872"/>
            <a:ext cx="845579" cy="6587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atin typeface="Arabic Typesetting" panose="03020402040406030203" pitchFamily="66" charset="-78"/>
                <a:cs typeface="Arabic Typesetting" panose="03020402040406030203" pitchFamily="66" charset="-78"/>
                <a:sym typeface="Wingdings" panose="05000000000000000000" pitchFamily="2" charset="2"/>
              </a:rPr>
              <a:t></a:t>
            </a:r>
            <a:r>
              <a:rPr lang="en-US" sz="32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endParaRPr lang="en-US" sz="32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126484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" y="336909"/>
            <a:ext cx="12192000" cy="609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Care Transformation</a:t>
            </a:r>
            <a:endParaRPr lang="en-US" sz="44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32152" y="1289713"/>
            <a:ext cx="9733935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Initiatives </a:t>
            </a:r>
            <a:r>
              <a:rPr lang="en-US" sz="36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to foster a delivery system capable of managing population health and total cost of care</a:t>
            </a:r>
            <a:r>
              <a:rPr lang="en-US" sz="36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Strengthen primary care.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Expand PCMH to reach 80% of primary care providers by 2019.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Reduce barriers to practice transformation.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Build connections between primary care, specialists, hospitals and post-acute care providers.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Make data and analytics accessible and actionable.</a:t>
            </a:r>
          </a:p>
          <a:p>
            <a:endParaRPr lang="en-US" sz="3600" dirty="0" smtClean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endParaRPr lang="en-US" sz="3600" dirty="0" smtClean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 smtClean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endParaRPr lang="en-US" sz="2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-1" y="1303951"/>
            <a:ext cx="1547446" cy="139074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Transforming the Delivery System</a:t>
            </a:r>
            <a:endParaRPr lang="en-US" sz="24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764825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" y="336909"/>
            <a:ext cx="12192000" cy="609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Payment Reform</a:t>
            </a:r>
            <a:endParaRPr lang="en-US" sz="44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32152" y="1289713"/>
            <a:ext cx="9733935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Initiatives to align health care payment with incentives for efficiency and quality of care.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Drive health care payment to alternative payment models that evaluate provider performance on cost and quality.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Convene stakeholders to plan strategies and develop recommendations around expansion of alternative payment models. </a:t>
            </a:r>
          </a:p>
          <a:p>
            <a:endParaRPr lang="en-US" sz="3600" dirty="0" smtClean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dirty="0" smtClean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dirty="0" smtClean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 smtClean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endParaRPr lang="en-US" sz="2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234651"/>
            <a:ext cx="1547446" cy="13453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Paying for Value, Not Volume</a:t>
            </a:r>
            <a:endParaRPr lang="en-US" sz="24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700840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5545298" y="1233940"/>
            <a:ext cx="2346931" cy="506734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681668" y="1233940"/>
            <a:ext cx="2346931" cy="506734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26101" y="1233940"/>
            <a:ext cx="9027226" cy="50357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" y="969246"/>
            <a:ext cx="5578044" cy="27812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First Wave: 2009 -2014             </a:t>
            </a:r>
            <a:endParaRPr lang="en-US" b="1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578046" y="971846"/>
            <a:ext cx="2371427" cy="27552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Second Wave: 2015 -2019</a:t>
            </a:r>
            <a:endParaRPr lang="en-US" b="1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696067" y="1290112"/>
            <a:ext cx="1943037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7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Value-based contracting with hospitals</a:t>
            </a:r>
            <a:r>
              <a:rPr lang="en-US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.</a:t>
            </a:r>
          </a:p>
          <a:p>
            <a:endParaRPr lang="en-US" dirty="0" smtClean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696067" y="3028128"/>
            <a:ext cx="2430160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7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Increased financial support for primary care.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accent5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Patient-centered medical homes.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accent5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EHR incentives and CurrentCare</a:t>
            </a:r>
          </a:p>
          <a:p>
            <a:endParaRPr lang="en-US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720628" y="4854240"/>
            <a:ext cx="2113849" cy="113877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7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Price increase </a:t>
            </a:r>
            <a:r>
              <a:rPr lang="en-US" sz="17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l</a:t>
            </a:r>
            <a:r>
              <a:rPr lang="en-US" sz="17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imitation for hospitals.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accent5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Growth tied to CMS Price Index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115094" y="1873815"/>
            <a:ext cx="1746550" cy="107721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accent5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Required </a:t>
            </a:r>
            <a:r>
              <a:rPr lang="en-US" sz="1600" dirty="0">
                <a:solidFill>
                  <a:schemeClr val="accent5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q</a:t>
            </a:r>
            <a:r>
              <a:rPr lang="en-US" sz="1600" dirty="0" smtClean="0">
                <a:solidFill>
                  <a:schemeClr val="accent5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uality </a:t>
            </a:r>
            <a:r>
              <a:rPr lang="en-US" sz="1600" dirty="0">
                <a:solidFill>
                  <a:schemeClr val="accent5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i</a:t>
            </a:r>
            <a:r>
              <a:rPr lang="en-US" sz="1600" dirty="0" smtClean="0">
                <a:solidFill>
                  <a:schemeClr val="accent5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ncentive program.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accent5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Fee increases tied to quality.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599878" y="1236988"/>
            <a:ext cx="1844794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Systemic payment reform.</a:t>
            </a:r>
          </a:p>
          <a:p>
            <a:endParaRPr lang="en-US" dirty="0" smtClean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632626" y="3122946"/>
            <a:ext cx="1943037" cy="175432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Enhanced Patient-centered medical home standards.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Accountable Care Organizations.</a:t>
            </a:r>
          </a:p>
          <a:p>
            <a:endParaRPr lang="en-US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644650" y="4731625"/>
            <a:ext cx="1702886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6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More aggressive price increase </a:t>
            </a:r>
            <a:r>
              <a:rPr lang="en-US" sz="16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l</a:t>
            </a:r>
            <a:r>
              <a:rPr lang="en-US" sz="16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imitation for hospitals.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6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Budget increase limitation for ACOs.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805914" y="1847540"/>
            <a:ext cx="1731542" cy="16312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accent5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Year by year targets for use of alternative payment models by commercial payers.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4" name="Pentagon 3"/>
          <p:cNvSpPr/>
          <p:nvPr/>
        </p:nvSpPr>
        <p:spPr>
          <a:xfrm>
            <a:off x="2" y="1247368"/>
            <a:ext cx="1696064" cy="1672389"/>
          </a:xfrm>
          <a:prstGeom prst="homePlate">
            <a:avLst>
              <a:gd name="adj" fmla="val 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Paying for Value, not Volume.</a:t>
            </a:r>
            <a:endParaRPr lang="en-US" sz="2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5" name="Pentagon 4"/>
          <p:cNvSpPr/>
          <p:nvPr/>
        </p:nvSpPr>
        <p:spPr>
          <a:xfrm>
            <a:off x="2" y="2919757"/>
            <a:ext cx="1696064" cy="1672389"/>
          </a:xfrm>
          <a:prstGeom prst="homePlate">
            <a:avLst>
              <a:gd name="adj" fmla="val 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Transforming the Delivery System</a:t>
            </a:r>
            <a:endParaRPr lang="en-US" sz="2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6" name="Pentagon 5"/>
          <p:cNvSpPr/>
          <p:nvPr/>
        </p:nvSpPr>
        <p:spPr>
          <a:xfrm>
            <a:off x="2" y="4566444"/>
            <a:ext cx="1696064" cy="1777586"/>
          </a:xfrm>
          <a:prstGeom prst="homePlate">
            <a:avLst>
              <a:gd name="adj" fmla="val 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Controlling Cost</a:t>
            </a:r>
            <a:endParaRPr lang="en-US" sz="2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>
            <a:off x="1026101" y="2974093"/>
            <a:ext cx="9027226" cy="20407"/>
          </a:xfrm>
          <a:prstGeom prst="line">
            <a:avLst/>
          </a:prstGeom>
          <a:ln w="22225"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1026101" y="4642771"/>
            <a:ext cx="9027226" cy="0"/>
          </a:xfrm>
          <a:prstGeom prst="line">
            <a:avLst/>
          </a:prstGeom>
          <a:ln w="22225"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093480" y="923641"/>
            <a:ext cx="1451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Outcomes</a:t>
            </a:r>
            <a:endParaRPr lang="en-US" b="1" dirty="0">
              <a:solidFill>
                <a:schemeClr val="bg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7949473" y="971846"/>
            <a:ext cx="2522641" cy="27552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Anticipated Outcomes</a:t>
            </a:r>
            <a:endParaRPr lang="en-US" b="1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038899" y="1290112"/>
            <a:ext cx="159670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6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Unprecedented focus on quality performance targets.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6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Fee increases at risk for quality performance.</a:t>
            </a:r>
            <a:endParaRPr lang="en-US" sz="16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087895" y="2951033"/>
            <a:ext cx="145181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6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Primary care spend increased from 5.5% to 10.6% of spend.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6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Significant growth in PCMH &amp; HIT.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074628" y="4633258"/>
            <a:ext cx="145181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6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Greater leverage for insurers to negotiate reasonable rate of increase of hospital fees.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018268" y="1241726"/>
            <a:ext cx="203505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6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Stronger incentives for cost efficiency and quality in provider reimbursement contracts.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6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Less waste and duplication.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sz="1600" dirty="0" smtClean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sz="16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8018268" y="2996784"/>
            <a:ext cx="203505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6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Improved ability of medical homes to manage high risk and rising risk patients.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6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Greater coordination of care across the system.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sz="1600" dirty="0" smtClean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sz="16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37" name="Curved Right Arrow 36"/>
          <p:cNvSpPr/>
          <p:nvPr/>
        </p:nvSpPr>
        <p:spPr>
          <a:xfrm>
            <a:off x="184812" y="2663148"/>
            <a:ext cx="202580" cy="423361"/>
          </a:xfrm>
          <a:prstGeom prst="curv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9" name="Curved Right Arrow 38"/>
          <p:cNvSpPr/>
          <p:nvPr/>
        </p:nvSpPr>
        <p:spPr>
          <a:xfrm rot="10800000">
            <a:off x="1252506" y="2657664"/>
            <a:ext cx="175766" cy="401621"/>
          </a:xfrm>
          <a:prstGeom prst="curv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8007626" y="4690303"/>
            <a:ext cx="203505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6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Hospital fee increases aligned with core inflation by 2019.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sz="16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13" name="Striped Right Arrow 12"/>
          <p:cNvSpPr/>
          <p:nvPr/>
        </p:nvSpPr>
        <p:spPr>
          <a:xfrm>
            <a:off x="10108258" y="2802309"/>
            <a:ext cx="279752" cy="1585935"/>
          </a:xfrm>
          <a:prstGeom prst="striped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10461472" y="1241726"/>
            <a:ext cx="1523246" cy="504403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10454999" y="975675"/>
            <a:ext cx="1524202" cy="27552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Goals</a:t>
            </a:r>
            <a:endParaRPr lang="en-US" b="1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2" y="176272"/>
            <a:ext cx="12191999" cy="4352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Arabic Typesetting" pitchFamily="66" charset="-78"/>
                <a:cs typeface="Arabic Typesetting" pitchFamily="66" charset="-78"/>
              </a:rPr>
              <a:t>THE AFFORDABILITY STANDARDS</a:t>
            </a:r>
            <a:endParaRPr lang="en-US" b="1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0388009" y="1258075"/>
            <a:ext cx="1603181" cy="50276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600" b="1" dirty="0" smtClean="0">
                <a:solidFill>
                  <a:srgbClr val="FF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Premium increases in line with core inflation.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1600" dirty="0">
              <a:solidFill>
                <a:srgbClr val="FF000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600" b="1" dirty="0" smtClean="0">
                <a:solidFill>
                  <a:srgbClr val="FF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More innovative and efficient health care system.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1600" dirty="0">
              <a:solidFill>
                <a:srgbClr val="FF000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600" b="1" dirty="0" smtClean="0">
                <a:solidFill>
                  <a:srgbClr val="FF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Improved access to services through greater affordability.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1600" dirty="0">
              <a:solidFill>
                <a:srgbClr val="FF000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600" b="1" dirty="0" smtClean="0">
                <a:solidFill>
                  <a:srgbClr val="FF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Healthier population.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1600" dirty="0">
              <a:solidFill>
                <a:srgbClr val="FF000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600" b="1" dirty="0" smtClean="0">
                <a:solidFill>
                  <a:srgbClr val="FF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Improved climate for doing business in Rhode Island.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1600" dirty="0">
              <a:solidFill>
                <a:srgbClr val="FF000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89654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Questions?</a:t>
            </a:r>
            <a:endParaRPr lang="en-US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478413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931</TotalTime>
  <Words>475</Words>
  <Application>Microsoft Office PowerPoint</Application>
  <PresentationFormat>Widescreen</PresentationFormat>
  <Paragraphs>78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Arabic Typesetting</vt:lpstr>
      <vt:lpstr>Arial</vt:lpstr>
      <vt:lpstr>Calibri</vt:lpstr>
      <vt:lpstr>Calibri Light</vt:lpstr>
      <vt:lpstr>Wingdings</vt:lpstr>
      <vt:lpstr>Retrospect</vt:lpstr>
      <vt:lpstr>Overview of OHIC’s Care Transformation &amp; Payment Reform Initiatives</vt:lpstr>
      <vt:lpstr>Agenda</vt:lpstr>
      <vt:lpstr>PowerPoint Presentation</vt:lpstr>
      <vt:lpstr>PowerPoint Presentation</vt:lpstr>
      <vt:lpstr>PowerPoint Presentation</vt:lpstr>
      <vt:lpstr>PowerPoint Presentation</vt:lpstr>
      <vt:lpstr>Questions?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Health Care Cost Trends in Rhode Island</dc:title>
  <dc:creator>King, Cory (OHIC)</dc:creator>
  <cp:lastModifiedBy>King, Cory (OHIC)</cp:lastModifiedBy>
  <cp:revision>59</cp:revision>
  <dcterms:created xsi:type="dcterms:W3CDTF">2015-10-01T16:09:10Z</dcterms:created>
  <dcterms:modified xsi:type="dcterms:W3CDTF">2015-11-05T18:07:45Z</dcterms:modified>
</cp:coreProperties>
</file>