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70" r:id="rId3"/>
    <p:sldMasterId id="2147483782" r:id="rId4"/>
    <p:sldMasterId id="2147483794" r:id="rId5"/>
    <p:sldMasterId id="2147483806" r:id="rId6"/>
  </p:sldMasterIdLst>
  <p:notesMasterIdLst>
    <p:notesMasterId r:id="rId38"/>
  </p:notesMasterIdLst>
  <p:sldIdLst>
    <p:sldId id="330" r:id="rId7"/>
    <p:sldId id="317" r:id="rId8"/>
    <p:sldId id="326" r:id="rId9"/>
    <p:sldId id="323" r:id="rId10"/>
    <p:sldId id="315" r:id="rId11"/>
    <p:sldId id="310" r:id="rId12"/>
    <p:sldId id="294" r:id="rId13"/>
    <p:sldId id="325" r:id="rId14"/>
    <p:sldId id="311" r:id="rId15"/>
    <p:sldId id="305" r:id="rId16"/>
    <p:sldId id="318" r:id="rId17"/>
    <p:sldId id="313" r:id="rId18"/>
    <p:sldId id="306" r:id="rId19"/>
    <p:sldId id="319" r:id="rId20"/>
    <p:sldId id="260" r:id="rId21"/>
    <p:sldId id="307" r:id="rId22"/>
    <p:sldId id="292" r:id="rId23"/>
    <p:sldId id="321" r:id="rId24"/>
    <p:sldId id="272" r:id="rId25"/>
    <p:sldId id="316" r:id="rId26"/>
    <p:sldId id="327" r:id="rId27"/>
    <p:sldId id="329" r:id="rId28"/>
    <p:sldId id="296" r:id="rId29"/>
    <p:sldId id="280" r:id="rId30"/>
    <p:sldId id="286" r:id="rId31"/>
    <p:sldId id="298" r:id="rId32"/>
    <p:sldId id="288" r:id="rId33"/>
    <p:sldId id="297" r:id="rId34"/>
    <p:sldId id="293" r:id="rId35"/>
    <p:sldId id="332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lth Care's Troubles" id="{D5557B6D-6F1D-4B2F-93B2-210941CCF76D}">
          <p14:sldIdLst>
            <p14:sldId id="330"/>
            <p14:sldId id="317"/>
          </p14:sldIdLst>
        </p14:section>
        <p14:section name="CTC's Current Quality Measurement" id="{9DC19C16-24C1-4F80-A0B7-883F88824A1C}">
          <p14:sldIdLst>
            <p14:sldId id="326"/>
            <p14:sldId id="323"/>
            <p14:sldId id="315"/>
          </p14:sldIdLst>
        </p14:section>
        <p14:section name="Hows Your Health" id="{6711ABDD-FE4E-4F89-AD72-7FC608F612FC}">
          <p14:sldIdLst>
            <p14:sldId id="310"/>
            <p14:sldId id="294"/>
            <p14:sldId id="325"/>
            <p14:sldId id="311"/>
            <p14:sldId id="305"/>
            <p14:sldId id="318"/>
            <p14:sldId id="313"/>
            <p14:sldId id="306"/>
            <p14:sldId id="319"/>
            <p14:sldId id="260"/>
            <p14:sldId id="307"/>
            <p14:sldId id="292"/>
            <p14:sldId id="321"/>
          </p14:sldIdLst>
        </p14:section>
        <p14:section name="HYH Patient Summary" id="{4D966496-13F2-4A12-AB7F-64AA97BC94C1}">
          <p14:sldIdLst>
            <p14:sldId id="272"/>
            <p14:sldId id="316"/>
            <p14:sldId id="327"/>
            <p14:sldId id="329"/>
          </p14:sldIdLst>
        </p14:section>
        <p14:section name="HYH Practice Measurement Summary" id="{5DF603CC-2366-4ED6-A236-635CA6850625}">
          <p14:sldIdLst>
            <p14:sldId id="296"/>
            <p14:sldId id="280"/>
            <p14:sldId id="286"/>
          </p14:sldIdLst>
        </p14:section>
        <p14:section name="HYH Registry" id="{2293B1BC-68C9-45F4-8AFF-9043DFC5FF22}">
          <p14:sldIdLst>
            <p14:sldId id="298"/>
            <p14:sldId id="288"/>
          </p14:sldIdLst>
        </p14:section>
        <p14:section name="HYH Practice Improvement" id="{12EEE3E6-4656-4372-B53B-395052BFCE9A}">
          <p14:sldIdLst>
            <p14:sldId id="297"/>
            <p14:sldId id="293"/>
            <p14:sldId id="332"/>
          </p14:sldIdLst>
        </p14:section>
        <p14:section name="More Information" id="{2A1F0DA7-AC53-433F-9E4B-2560EB232C1B}">
          <p14:sldIdLst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96923" autoAdjust="0"/>
  </p:normalViewPr>
  <p:slideViewPr>
    <p:cSldViewPr>
      <p:cViewPr>
        <p:scale>
          <a:sx n="70" d="100"/>
          <a:sy n="70" d="100"/>
        </p:scale>
        <p:origin x="-11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59D9-7F8D-4D4D-9E45-75F0BF85DD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42065-7DEA-4DE0-A85E-3707E60A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A7C697E-197A-43C6-94A3-32B72584669B}" type="slidenum">
              <a:rPr lang="en-US" altLang="en-US" smtClean="0">
                <a:solidFill>
                  <a:srgbClr val="000000"/>
                </a:solidFill>
                <a:latin typeface="Times New Roman" charset="0"/>
              </a:rPr>
              <a:pPr eaLnBrk="1"/>
              <a:t>5</a:t>
            </a:fld>
            <a:endParaRPr lang="en-US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2" tIns="44996" rIns="89992" bIns="44996"/>
          <a:lstStyle/>
          <a:p>
            <a:pPr marL="214732" indent="-213230">
              <a:spcBef>
                <a:spcPct val="0"/>
              </a:spcBef>
              <a:tabLst>
                <a:tab pos="723779" algn="l"/>
                <a:tab pos="1447558" algn="l"/>
                <a:tab pos="2171337" algn="l"/>
                <a:tab pos="2895116" algn="l"/>
                <a:tab pos="3618895" algn="l"/>
                <a:tab pos="4342674" algn="l"/>
                <a:tab pos="5066453" algn="l"/>
              </a:tabLst>
            </a:pPr>
            <a:r>
              <a:rPr lang="en-US" altLang="en-US" sz="2000">
                <a:latin typeface="Arial" charset="0"/>
                <a:ea typeface="Microsoft YaHei" charset="-122"/>
              </a:rPr>
              <a:t>chart review derived vs patient derived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2" tIns="44996" rIns="89992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fld id="{83D86484-77FF-46E2-8957-CBBC1946931F}" type="slidenum">
              <a:rPr lang="en-US" altLang="en-US">
                <a:solidFill>
                  <a:srgbClr val="000000"/>
                </a:solidFill>
                <a:latin typeface="Calibri" charset="0"/>
              </a:rPr>
              <a:pPr eaLnBrk="1" hangingPunct="1">
                <a:lnSpc>
                  <a:spcPct val="100000"/>
                </a:lnSpc>
              </a:pPr>
              <a:t>5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43DAE7B-64DA-41F6-AA7A-1225A9728F44}" type="slidenum">
              <a:rPr lang="en-US" altLang="en-US" smtClean="0">
                <a:solidFill>
                  <a:srgbClr val="000000"/>
                </a:solidFill>
                <a:latin typeface="Times New Roman" charset="0"/>
              </a:rPr>
              <a:pPr eaLnBrk="1"/>
              <a:t>6</a:t>
            </a:fld>
            <a:endParaRPr lang="en-US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2" tIns="44996" rIns="89992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fld id="{0ABF3D6B-2493-4B4A-89DB-C9B182B74B0C}" type="slidenum">
              <a:rPr lang="en-US" altLang="en-US">
                <a:solidFill>
                  <a:srgbClr val="000000"/>
                </a:solidFill>
                <a:latin typeface="Calibri" charset="0"/>
              </a:rPr>
              <a:pPr eaLnBrk="1" hangingPunct="1">
                <a:lnSpc>
                  <a:spcPct val="100000"/>
                </a:lnSpc>
              </a:pPr>
              <a:t>6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372" y="4776108"/>
            <a:ext cx="6218039" cy="452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>
                <a:latin typeface="Times New Roman" charset="0"/>
              </a:rPr>
              <a:t>Patient entered web based survey that gathers determinants of health and health care.  </a:t>
            </a:r>
          </a:p>
          <a:p>
            <a:r>
              <a:rPr lang="en-US" altLang="en-US" sz="2000">
                <a:latin typeface="Times New Roman" charset="0"/>
              </a:rPr>
              <a:t>Produces a summary of health assets / needs for the patient in front of you.</a:t>
            </a:r>
          </a:p>
          <a:p>
            <a:r>
              <a:rPr lang="en-US" altLang="en-US" sz="2000">
                <a:latin typeface="Times New Roman" charset="0"/>
              </a:rPr>
              <a:t>Aggregated behind the scenes to give your practice actionable primary care and bio-clinical metrics </a:t>
            </a:r>
          </a:p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42065-7DEA-4DE0-A85E-3707E60A23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2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1049BC8-43A8-4A97-B257-573C7A85FFA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372" y="4776108"/>
            <a:ext cx="6218039" cy="452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912C62E-896C-4F40-A032-FD258EC14C50}" type="slidenum">
              <a:rPr lang="en-US" altLang="en-US" smtClean="0">
                <a:solidFill>
                  <a:srgbClr val="000000"/>
                </a:solidFill>
                <a:latin typeface="Times New Roman" charset="0"/>
              </a:rPr>
              <a:pPr eaLnBrk="1"/>
              <a:t>9</a:t>
            </a:fld>
            <a:endParaRPr lang="en-US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2" tIns="44996" rIns="89992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fld id="{77F8380F-C980-4692-8403-7B6CC3F6D1C3}" type="slidenum">
              <a:rPr lang="en-US" altLang="en-US">
                <a:solidFill>
                  <a:srgbClr val="000000"/>
                </a:solidFill>
                <a:latin typeface="Calibri" charset="0"/>
              </a:rPr>
              <a:pPr eaLnBrk="1" hangingPunct="1">
                <a:lnSpc>
                  <a:spcPct val="100000"/>
                </a:lnSpc>
              </a:pPr>
              <a:t>9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372" y="4776108"/>
            <a:ext cx="6218039" cy="452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4732" indent="-213230">
              <a:spcBef>
                <a:spcPct val="0"/>
              </a:spcBef>
              <a:tabLst>
                <a:tab pos="723779" algn="l"/>
                <a:tab pos="1447558" algn="l"/>
                <a:tab pos="2171337" algn="l"/>
                <a:tab pos="2895116" algn="l"/>
                <a:tab pos="3618895" algn="l"/>
                <a:tab pos="4342674" algn="l"/>
                <a:tab pos="5066453" algn="l"/>
                <a:tab pos="5790232" algn="l"/>
              </a:tabLst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41E05E7-626F-4138-9CB7-FC80B4DA69A6}" type="slidenum">
              <a:rPr lang="en-US" altLang="en-US" smtClean="0">
                <a:solidFill>
                  <a:srgbClr val="000000"/>
                </a:solidFill>
                <a:latin typeface="Times New Roman" charset="0"/>
              </a:rPr>
              <a:pPr eaLnBrk="1"/>
              <a:t>12</a:t>
            </a:fld>
            <a:endParaRPr lang="en-US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2" tIns="44996" rIns="89992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fld id="{742D685B-CD9E-4FEE-9D50-D44B46A96E65}" type="slidenum">
              <a:rPr lang="en-US" altLang="en-US">
                <a:solidFill>
                  <a:srgbClr val="000000"/>
                </a:solidFill>
                <a:latin typeface="Calibri" charset="0"/>
              </a:rPr>
              <a:pPr eaLnBrk="1" hangingPunct="1">
                <a:lnSpc>
                  <a:spcPct val="100000"/>
                </a:lnSpc>
              </a:pPr>
              <a:t>12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372" y="4776108"/>
            <a:ext cx="6218039" cy="452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4732" indent="-213230">
              <a:spcBef>
                <a:spcPct val="0"/>
              </a:spcBef>
              <a:tabLst>
                <a:tab pos="723779" algn="l"/>
                <a:tab pos="1447558" algn="l"/>
                <a:tab pos="2171337" algn="l"/>
                <a:tab pos="2895116" algn="l"/>
                <a:tab pos="3618895" algn="l"/>
                <a:tab pos="4342674" algn="l"/>
                <a:tab pos="5066453" algn="l"/>
                <a:tab pos="5790232" algn="l"/>
              </a:tabLst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HYH elicits </a:t>
            </a:r>
            <a:r>
              <a:rPr lang="en-US" dirty="0" err="1" smtClean="0"/>
              <a:t>pt</a:t>
            </a:r>
            <a:r>
              <a:rPr lang="en-US" dirty="0" smtClean="0"/>
              <a:t> agenda and </a:t>
            </a:r>
            <a:r>
              <a:rPr lang="en-US" dirty="0" err="1" smtClean="0"/>
              <a:t>pt</a:t>
            </a:r>
            <a:r>
              <a:rPr lang="en-US" dirty="0" smtClean="0"/>
              <a:t> experience of care </a:t>
            </a:r>
          </a:p>
          <a:p>
            <a:r>
              <a:rPr lang="en-US" dirty="0" smtClean="0"/>
              <a:t>Examples of patient agenda “ pain” </a:t>
            </a:r>
            <a:r>
              <a:rPr lang="en-US" baseline="0" dirty="0" smtClean="0"/>
              <a:t> “ med </a:t>
            </a:r>
            <a:r>
              <a:rPr lang="en-US" baseline="0" dirty="0" err="1" smtClean="0"/>
              <a:t>sid</a:t>
            </a:r>
            <a:r>
              <a:rPr lang="en-US" baseline="0" dirty="0" smtClean="0"/>
              <a:t> effects predict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42065-7DEA-4DE0-A85E-3707E60A23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30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F069DFB-1E19-4D35-808D-DA12D493BAE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eaLnBrk="1"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8372" y="4776108"/>
            <a:ext cx="6218039" cy="452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 smtClean="0">
                <a:latin typeface="Times New Roman" charset="0"/>
              </a:rPr>
              <a:t>How many surveys do you need?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27823" indent="-37469831"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378560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811026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243491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675957" indent="-216233" defTabSz="43246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779" algn="l"/>
                <a:tab pos="1447558" algn="l"/>
                <a:tab pos="2171337" algn="l"/>
                <a:tab pos="2895116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43DAE7B-64DA-41F6-AA7A-1225A9728F44}" type="slidenum">
              <a:rPr lang="en-US" altLang="en-US" smtClean="0">
                <a:solidFill>
                  <a:srgbClr val="000000"/>
                </a:solidFill>
                <a:latin typeface="Times New Roman" charset="0"/>
              </a:rPr>
              <a:pPr eaLnBrk="1"/>
              <a:t>30</a:t>
            </a:fld>
            <a:endParaRPr lang="en-US" altLang="en-US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92" tIns="44996" rIns="89992" bIns="44996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fld id="{0ABF3D6B-2493-4B4A-89DB-C9B182B74B0C}" type="slidenum">
              <a:rPr lang="en-US" altLang="en-US">
                <a:solidFill>
                  <a:srgbClr val="000000"/>
                </a:solidFill>
                <a:latin typeface="Calibri" charset="0"/>
              </a:rPr>
              <a:pPr eaLnBrk="1" hangingPunct="1">
                <a:lnSpc>
                  <a:spcPct val="100000"/>
                </a:lnSpc>
              </a:pPr>
              <a:t>30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7612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372" y="4776108"/>
            <a:ext cx="6218039" cy="45266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>
                <a:latin typeface="Times New Roman" charset="0"/>
              </a:rPr>
              <a:t>Patient entered web based survey that gathers determinants of health and health care.  </a:t>
            </a:r>
          </a:p>
          <a:p>
            <a:r>
              <a:rPr lang="en-US" altLang="en-US" sz="2000">
                <a:latin typeface="Times New Roman" charset="0"/>
              </a:rPr>
              <a:t>Produces a summary of health assets / needs for the patient in front of you.</a:t>
            </a:r>
          </a:p>
          <a:p>
            <a:r>
              <a:rPr lang="en-US" altLang="en-US" sz="2000">
                <a:latin typeface="Times New Roman" charset="0"/>
              </a:rPr>
              <a:t>Aggregated behind the scenes to give your practice actionable primary care and bio-clinical metrics </a:t>
            </a:r>
          </a:p>
          <a:p>
            <a:pPr eaLnBrk="1">
              <a:spcBef>
                <a:spcPct val="0"/>
              </a:spcBef>
            </a:pPr>
            <a:endParaRPr lang="en-US" alt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5558-9C74-4246-A0CF-675487011101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2E5-9C4E-48ED-B990-EBF9B6D62BD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73631"/>
            <a:ext cx="2056320" cy="58570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31"/>
            <a:ext cx="6035040" cy="58570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8E29-364D-4EEF-AEBB-0DB4C27EC56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699BF-BFAA-4B1E-A5E9-DE1B1860EE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7C9B4-C617-4DB2-AF01-EDC02B4096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7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93EFF-83B2-4044-9086-2AACB67C19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6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B7284-04F1-4EAB-99A6-1B926EB099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C9212-971A-4FA2-AF48-46E22A3573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3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4C179-D317-4BB6-90A9-7B2C5591C2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5AA4D-C576-45E3-860C-9A7A440BB0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62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42BC9-E9B4-4BC3-AA8D-5AFD07936F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4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785-34DC-4923-AE4E-3C95D923771F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19A80-AAAB-4A4A-ACD8-7EA1C4C6A0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FC46B-E22B-48A1-960C-7987FE32BF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5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7C068-AA71-4385-9E58-71EF299C42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76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1768D4-B1F1-4E88-B4E6-31A480BE8A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7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EF4492-0129-47C4-A117-05E54C1823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3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3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5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2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78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1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2C43-FFAC-4F83-A4C5-3111C1097F2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4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5016-BE77-4A11-BAE7-E50DA6322091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8C3A-3166-4791-894A-1D5927CDAE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4848-8A86-4690-8EA1-087FFA502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DA86-74BA-419F-8AB2-6864F8412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0760-D194-47A5-82EE-2E058BB63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13DE4-E40D-4566-A5A2-05FBA51CFF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31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604331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5298-9E0D-4A80-849A-A05DC3AFA8B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6E96F-D9A2-4F6D-84F2-ADF62FCED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43C1-A5CE-4FE2-B9A3-4ACF33EDC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B2443-3973-4AAF-A43B-9BADCEEC63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A4A8-4A90-4CB9-8AD1-EB9682A91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331-34AE-4A76-9F63-7559ED02C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2886-99B8-460B-AFAB-B886B6C31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7923-E6BA-41F7-AE31-E239CF2D9A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F5EF-F289-49BD-813D-E0DBA9F60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59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70B8-55A7-4EB3-809D-F4AF3AE82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922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71C1-496D-4AF0-9886-BC8177DC3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0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9130-6293-439E-BF4F-1B036B310BF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75DC-46B0-4C45-B497-D4728DC16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74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D474-E8D3-4FBE-A01E-0EA90571A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224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7DD5-5104-44D3-97D6-F45D67FF6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92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B8C9-F735-41BF-9E49-3130DCC5A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017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75A2-0950-4871-B44C-2601BC62A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489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1B14-F1BA-4211-94C0-FC8A1F0FF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68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D5E7-7114-440F-BFA5-275C03131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461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43C8-652A-4418-9CDA-4DEFF5604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698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F5EF-F289-49BD-813D-E0DBA9F60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554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770B8-55A7-4EB3-809D-F4AF3AE82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32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A78B-1D5D-46D3-ACD5-D9223545106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71C1-496D-4AF0-9886-BC8177DC3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565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375DC-46B0-4C45-B497-D4728DC16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076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0D474-E8D3-4FBE-A01E-0EA90571A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95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F7DD5-5104-44D3-97D6-F45D67FF6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760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B8C9-F735-41BF-9E49-3130DCC5A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69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75A2-0950-4871-B44C-2601BC62A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1424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1B14-F1BA-4211-94C0-FC8A1F0FF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5498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D5E7-7114-440F-BFA5-275C03131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169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8/10/15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43C8-652A-4418-9CDA-4DEFF5604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9C5DD-E8C2-434F-992E-B33744A9093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28E9-5F25-44C6-800F-544B409EDE8A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AAEE-1CE8-4304-85B9-CD709E215DE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173" y="273354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173" y="1604841"/>
            <a:ext cx="8228763" cy="4526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173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28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28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5844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defTabSz="829280"/>
            <a:fld id="{3B260423-A662-4410-8F6B-D31EE9AB3BE8}" type="slidenum">
              <a:rPr lang="en-US" smtClean="0">
                <a:solidFill>
                  <a:prstClr val="black"/>
                </a:solidFill>
              </a:rPr>
              <a:pPr defTabSz="829280"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0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284"/>
        </a:spcAft>
        <a:tabLst/>
        <a:defRPr lang="en-US" sz="29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4B44223-1378-4678-8E20-BAB208C4AE0A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2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82928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82928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829280"/>
            <a:fld id="{3B260423-A662-4410-8F6B-D31EE9AB3BE8}" type="slidenum">
              <a:rPr lang="en-US" smtClean="0">
                <a:solidFill>
                  <a:prstClr val="black"/>
                </a:solidFill>
              </a:rPr>
              <a:pPr defTabSz="829280"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82928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829280"/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829280"/>
            <a:fld id="{3B260423-A662-4410-8F6B-D31EE9AB3BE8}" type="slidenum">
              <a:rPr lang="en-US" smtClean="0">
                <a:solidFill>
                  <a:prstClr val="black"/>
                </a:solidFill>
              </a:rPr>
              <a:pPr defTabSz="829280"/>
              <a:t>‹#›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en-US"/>
              <a:t>8/10/15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270BC2E6-A104-4036-8196-6512386E82E6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11432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/>
  <p:txStyles>
    <p:titleStyle>
      <a:lvl1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Microsoft YaHei" charset="-122"/>
        </a:defRPr>
      </a:lvl1pPr>
      <a:lvl2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2pPr>
      <a:lvl3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3pPr>
      <a:lvl4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4pPr>
      <a:lvl5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5pPr>
      <a:lvl6pPr marL="25146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Microsoft YaHei" charset="-122"/>
        </a:defRPr>
      </a:lvl1pPr>
      <a:lvl2pPr marL="742950" indent="-285750" algn="l" defTabSz="457200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5pPr>
      <a:lvl6pPr marL="25146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altLang="en-US"/>
              <a:t>8/10/15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270BC2E6-A104-4036-8196-6512386E82E6}" type="slidenum">
              <a:rPr lang="en-US" altLang="en-US"/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1492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ftr="0"/>
  <p:txStyles>
    <p:titleStyle>
      <a:lvl1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Microsoft YaHei" charset="-122"/>
        </a:defRPr>
      </a:lvl1pPr>
      <a:lvl2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2pPr>
      <a:lvl3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3pPr>
      <a:lvl4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4pPr>
      <a:lvl5pPr algn="l" defTabSz="457200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Microsoft YaHei" charset="-122"/>
          <a:cs typeface="Microsoft YaHei" charset="-122"/>
        </a:defRPr>
      </a:lvl5pPr>
      <a:lvl6pPr marL="25146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57200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Microsoft YaHei" charset="-122"/>
        </a:defRPr>
      </a:lvl1pPr>
      <a:lvl2pPr marL="742950" indent="-285750" algn="l" defTabSz="457200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2pPr>
      <a:lvl3pPr marL="11430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3pPr>
      <a:lvl4pPr marL="16002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4pPr>
      <a:lvl5pPr marL="2057400" indent="-228600" algn="l" defTabSz="457200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Microsoft YaHei" charset="-122"/>
        </a:defRPr>
      </a:lvl5pPr>
      <a:lvl6pPr marL="25146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annfammed.org/content/13/3/269.full" TargetMode="External"/><Relationship Id="rId3" Type="http://schemas.openxmlformats.org/officeDocument/2006/relationships/hyperlink" Target="http://www.pehmed.com/content/10/1/7" TargetMode="External"/><Relationship Id="rId7" Type="http://schemas.openxmlformats.org/officeDocument/2006/relationships/hyperlink" Target="http://tinyurl.com/ojmcko5" TargetMode="External"/><Relationship Id="rId2" Type="http://schemas.openxmlformats.org/officeDocument/2006/relationships/hyperlink" Target="http://www.howsyourhealth.com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impcenter.org/#!quality/c1w1w" TargetMode="External"/><Relationship Id="rId5" Type="http://schemas.openxmlformats.org/officeDocument/2006/relationships/hyperlink" Target="http://www.yourmedicalhome.com/howsyourhealthsurveyresults.php" TargetMode="External"/><Relationship Id="rId4" Type="http://schemas.openxmlformats.org/officeDocument/2006/relationships/hyperlink" Target="http://www.aafp.org/fpm/2008/0200/p19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7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1" y="0"/>
            <a:ext cx="8228763" cy="11450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10 Important Primary Care Things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3" y="50292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9456" y="933717"/>
            <a:ext cx="7669721" cy="36576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898454">
            <a:off x="932837" y="1600199"/>
            <a:ext cx="19307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Pain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375699">
            <a:off x="1143000" y="2531685"/>
            <a:ext cx="13869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Emotions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945904">
            <a:off x="3600417" y="3892982"/>
            <a:ext cx="89800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rgbClr val="FF0000"/>
                </a:solidFill>
                <a:effectLst/>
              </a:rPr>
              <a:t>Meds</a:t>
            </a:r>
            <a:endParaRPr lang="en-US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391077">
            <a:off x="5217370" y="1630977"/>
            <a:ext cx="12907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Finances</a:t>
            </a:r>
            <a:endParaRPr lang="en-US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352811">
            <a:off x="6096000" y="2313632"/>
            <a:ext cx="1098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Weight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20909718">
            <a:off x="1866939" y="3198167"/>
            <a:ext cx="1117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Habits</a:t>
            </a:r>
            <a:endParaRPr lang="en-US" sz="2400" b="1" cap="none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909504">
            <a:off x="2795699" y="2343354"/>
            <a:ext cx="9268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Social</a:t>
            </a:r>
            <a:endParaRPr lang="en-U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 rot="21399865">
            <a:off x="3681667" y="2836776"/>
            <a:ext cx="21993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Domestic Abuse</a:t>
            </a:r>
            <a:endParaRPr lang="en-US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753813">
            <a:off x="5132411" y="3472567"/>
            <a:ext cx="1120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Fitness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945940">
            <a:off x="2921042" y="1499553"/>
            <a:ext cx="20329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Substance Use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9657" y="5486400"/>
            <a:ext cx="34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Brought to you by </a:t>
            </a:r>
            <a:r>
              <a:rPr lang="en-US" b="1" i="1" dirty="0" smtClean="0"/>
              <a:t>HowsYourHealth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011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4" y="609600"/>
            <a:ext cx="8382001" cy="548640"/>
          </a:xfrm>
        </p:spPr>
        <p:txBody>
          <a:bodyPr/>
          <a:lstStyle/>
          <a:p>
            <a:pPr algn="ctr"/>
            <a:r>
              <a:rPr lang="en-US" sz="2400" dirty="0" smtClean="0"/>
              <a:t>Examples of Primary care screening questions</a:t>
            </a:r>
            <a:endParaRPr lang="en-US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21575" cy="76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90" y="2514600"/>
            <a:ext cx="66309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2" y="3275610"/>
            <a:ext cx="48863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7" y="4114800"/>
            <a:ext cx="73739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7" y="4876800"/>
            <a:ext cx="74596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2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68275" y="381000"/>
            <a:ext cx="34178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4000" b="1">
                <a:solidFill>
                  <a:srgbClr val="000000"/>
                </a:solidFill>
                <a:latin typeface="Calibri" charset="0"/>
              </a:rPr>
              <a:t>FOR PRACTICES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81000" y="1874838"/>
            <a:ext cx="5334000" cy="41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Data Continuously Aggregated “Behind the Scenes”</a:t>
            </a:r>
          </a:p>
          <a:p>
            <a:pPr eaLnBrk="1"/>
            <a:endParaRPr lang="en-US" altLang="en-US" sz="2400" b="1" dirty="0">
              <a:solidFill>
                <a:srgbClr val="000000"/>
              </a:solidFill>
              <a:latin typeface="Calibri" charset="0"/>
            </a:endParaRPr>
          </a:p>
          <a:p>
            <a:pPr eaLnBrk="1"/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Designed for “Patient Voice”, Medicare Wellness and End-of Life Requirements</a:t>
            </a:r>
          </a:p>
          <a:p>
            <a:pPr eaLnBrk="1"/>
            <a:endParaRPr lang="en-US" altLang="en-US" sz="2400" b="1" dirty="0">
              <a:solidFill>
                <a:srgbClr val="000000"/>
              </a:solidFill>
              <a:latin typeface="Calibri" charset="0"/>
            </a:endParaRPr>
          </a:p>
          <a:p>
            <a:pPr eaLnBrk="1"/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Standard and Valid Metrics; CAHPs Option </a:t>
            </a:r>
          </a:p>
          <a:p>
            <a:pPr eaLnBrk="1"/>
            <a:endParaRPr lang="en-US" altLang="en-US" sz="2400" b="1" dirty="0">
              <a:solidFill>
                <a:srgbClr val="000000"/>
              </a:solidFill>
              <a:latin typeface="Calibri" charset="0"/>
            </a:endParaRPr>
          </a:p>
          <a:p>
            <a:pPr eaLnBrk="1"/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Tools,  Registry and Population Level Data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4419600" cy="7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52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73" y="76200"/>
            <a:ext cx="8228763" cy="1342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 Key Practice Measurements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365" y="4800599"/>
            <a:ext cx="1770435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869386" y="1318775"/>
            <a:ext cx="6324600" cy="2987942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46068">
            <a:off x="1922008" y="1790935"/>
            <a:ext cx="1329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ACCESS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217532">
            <a:off x="4353675" y="1633986"/>
            <a:ext cx="19255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EFFICIENCY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1102295">
            <a:off x="1624277" y="3037413"/>
            <a:ext cx="23821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INFORMATION</a:t>
            </a:r>
            <a:endParaRPr lang="en-US" sz="2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647987">
            <a:off x="4376622" y="3071690"/>
            <a:ext cx="2057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CONTINUITY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74754">
            <a:off x="3049750" y="2289526"/>
            <a:ext cx="25616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COORDINATION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9657" y="5486400"/>
            <a:ext cx="34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Brought to you by </a:t>
            </a:r>
            <a:r>
              <a:rPr lang="en-US" b="1" i="1" dirty="0" smtClean="0"/>
              <a:t>HowsYourHealth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736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1548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7738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2475"/>
            <a:ext cx="66500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834640"/>
            <a:ext cx="69834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5181600"/>
            <a:ext cx="75549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2073" y="295686"/>
            <a:ext cx="593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 OF PRACTICE QUALITY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65760"/>
            <a:ext cx="9067800" cy="548640"/>
          </a:xfrm>
        </p:spPr>
        <p:txBody>
          <a:bodyPr/>
          <a:lstStyle/>
          <a:p>
            <a:pPr algn="ctr"/>
            <a:r>
              <a:rPr lang="en-US" dirty="0" err="1" smtClean="0"/>
              <a:t>Hows</a:t>
            </a:r>
            <a:r>
              <a:rPr lang="en-US" dirty="0" smtClean="0"/>
              <a:t> your health elicits the Patient’s Agenda </a:t>
            </a:r>
            <a:br>
              <a:rPr lang="en-US" dirty="0" smtClean="0"/>
            </a:br>
            <a:r>
              <a:rPr lang="en-US" dirty="0" smtClean="0"/>
              <a:t> and experience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0" y="1143000"/>
            <a:ext cx="8001000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5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8" y="0"/>
            <a:ext cx="8228763" cy="11450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Orphan Power Questions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1066800"/>
            <a:ext cx="1752601" cy="150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Lynn\Dropbox\Screenshots\Screenshot 2015-07-02 00.41.27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50927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ynn\Dropbox\Screenshots\Screenshot 2015-07-02 00.36.33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213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Confidence, Perfect Care and ER/Hospital Use</a:t>
            </a:r>
            <a:r>
              <a:rPr lang="en-US" altLang="en-US" sz="4000" dirty="0"/>
              <a:t> </a:t>
            </a:r>
          </a:p>
        </p:txBody>
      </p:sp>
      <p:pic>
        <p:nvPicPr>
          <p:cNvPr id="81924" name="Picture 4" descr="text Screenshot - 11_23_2008 , 12_03_48 P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1802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6858000" y="6019800"/>
            <a:ext cx="122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smtClean="0">
                <a:solidFill>
                  <a:srgbClr val="000000"/>
                </a:solidFill>
              </a:rPr>
              <a:t>JH Wasson</a:t>
            </a:r>
          </a:p>
        </p:txBody>
      </p:sp>
    </p:spTree>
    <p:extLst>
      <p:ext uri="{BB962C8B-B14F-4D97-AF65-F5344CB8AC3E}">
        <p14:creationId xmlns:p14="http://schemas.microsoft.com/office/powerpoint/2010/main" val="26858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mtClean="0">
                <a:solidFill>
                  <a:srgbClr val="000000"/>
                </a:solidFill>
                <a:latin typeface="Calibri" charset="0"/>
              </a:rPr>
              <a:t>8/10/15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1113"/>
            <a:ext cx="9829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6781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5" name="AutoShape 4"/>
          <p:cNvSpPr>
            <a:spLocks noChangeArrowheads="1"/>
          </p:cNvSpPr>
          <p:nvPr/>
        </p:nvSpPr>
        <p:spPr bwMode="auto">
          <a:xfrm rot="-2160000">
            <a:off x="1095375" y="3465513"/>
            <a:ext cx="1554163" cy="838200"/>
          </a:xfrm>
          <a:prstGeom prst="homePlate">
            <a:avLst>
              <a:gd name="adj" fmla="val 46354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71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HowsYourHealth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Screen all, summarize each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ractice </a:t>
            </a:r>
            <a:r>
              <a:rPr lang="en-US" sz="2400" dirty="0"/>
              <a:t>metrics </a:t>
            </a:r>
            <a:endParaRPr lang="en-US" sz="2400" dirty="0" smtClean="0"/>
          </a:p>
          <a:p>
            <a:pPr algn="ctr"/>
            <a:r>
              <a:rPr lang="en-US" sz="2400" dirty="0"/>
              <a:t>R</a:t>
            </a:r>
            <a:r>
              <a:rPr lang="en-US" sz="2400" dirty="0" smtClean="0"/>
              <a:t>egistry for high risk patients</a:t>
            </a:r>
            <a:endParaRPr lang="en-US" sz="2400" dirty="0"/>
          </a:p>
          <a:p>
            <a:pPr algn="ctr"/>
            <a:r>
              <a:rPr lang="en-US" sz="2400" dirty="0" smtClean="0"/>
              <a:t>Actionable data for improvement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patient </a:t>
            </a:r>
            <a:r>
              <a:rPr lang="en-US" sz="1800" dirty="0"/>
              <a:t>information-problem solving links-medical home </a:t>
            </a:r>
            <a:r>
              <a:rPr lang="en-US" sz="1800" dirty="0" smtClean="0"/>
              <a:t>measurement-CAHPs</a:t>
            </a:r>
            <a:endParaRPr lang="en-US" sz="1800" dirty="0"/>
          </a:p>
        </p:txBody>
      </p:sp>
      <p:sp>
        <p:nvSpPr>
          <p:cNvPr id="4" name="5-Point Star 3"/>
          <p:cNvSpPr/>
          <p:nvPr/>
        </p:nvSpPr>
        <p:spPr>
          <a:xfrm rot="20589675">
            <a:off x="192373" y="2578847"/>
            <a:ext cx="2110339" cy="13775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spcCol="0" rtlCol="0" anchor="ctr"/>
          <a:lstStyle/>
          <a:p>
            <a:pPr algn="ctr"/>
            <a:r>
              <a:rPr lang="en-US" dirty="0" smtClean="0"/>
              <a:t>PLUS!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52400"/>
            <a:ext cx="7773120" cy="147039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HIGHLIGHTS IMPCAMP 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5105400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“Health care is cannibalizing health”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r>
              <a:rPr lang="en-US" sz="1800" b="1" dirty="0" smtClean="0">
                <a:solidFill>
                  <a:schemeClr val="tx1"/>
                </a:solidFill>
              </a:rPr>
              <a:t>- Michael Fine, MD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“</a:t>
            </a:r>
            <a:r>
              <a:rPr lang="en-US" sz="2400" b="1" dirty="0" smtClean="0">
                <a:solidFill>
                  <a:schemeClr val="tx1"/>
                </a:solidFill>
              </a:rPr>
              <a:t>The quality </a:t>
            </a:r>
            <a:r>
              <a:rPr lang="en-US" sz="2400" b="1" dirty="0">
                <a:solidFill>
                  <a:schemeClr val="tx1"/>
                </a:solidFill>
              </a:rPr>
              <a:t>train is on the wrong track “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		</a:t>
            </a:r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r>
              <a:rPr lang="en-US" sz="1800" b="1" dirty="0" smtClean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tx1"/>
                </a:solidFill>
              </a:rPr>
              <a:t>L Gordon Moore </a:t>
            </a:r>
            <a:r>
              <a:rPr lang="en-US" sz="1800" b="1" dirty="0" smtClean="0">
                <a:solidFill>
                  <a:schemeClr val="tx1"/>
                </a:solidFill>
              </a:rPr>
              <a:t>MD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“</a:t>
            </a:r>
            <a:r>
              <a:rPr lang="en-US" sz="2400" b="1" dirty="0">
                <a:solidFill>
                  <a:schemeClr val="tx1"/>
                </a:solidFill>
              </a:rPr>
              <a:t>Performance </a:t>
            </a:r>
            <a:r>
              <a:rPr lang="en-US" sz="2400" b="1" dirty="0" smtClean="0">
                <a:solidFill>
                  <a:schemeClr val="tx1"/>
                </a:solidFill>
              </a:rPr>
              <a:t>measures - P4P</a:t>
            </a:r>
            <a:r>
              <a:rPr lang="en-US" sz="2400" b="1" dirty="0">
                <a:solidFill>
                  <a:schemeClr val="tx1"/>
                </a:solidFill>
              </a:rPr>
              <a:t>, PQRS</a:t>
            </a:r>
            <a:r>
              <a:rPr lang="en-US" sz="2400" b="1" dirty="0" smtClean="0">
                <a:solidFill>
                  <a:schemeClr val="tx1"/>
                </a:solidFill>
              </a:rPr>
              <a:t>, and quality indexes - are </a:t>
            </a:r>
            <a:r>
              <a:rPr lang="en-US" sz="2400" b="1" dirty="0">
                <a:solidFill>
                  <a:schemeClr val="tx1"/>
                </a:solidFill>
              </a:rPr>
              <a:t>examples of the </a:t>
            </a:r>
            <a:r>
              <a:rPr lang="en-US" sz="2400" b="1" dirty="0" smtClean="0">
                <a:solidFill>
                  <a:schemeClr val="tx1"/>
                </a:solidFill>
              </a:rPr>
              <a:t>problems, not the solutions” </a:t>
            </a:r>
          </a:p>
          <a:p>
            <a:pPr algn="l"/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		</a:t>
            </a:r>
            <a:r>
              <a:rPr lang="en-US" sz="1800" b="1" dirty="0" smtClean="0">
                <a:solidFill>
                  <a:schemeClr val="tx1"/>
                </a:solidFill>
              </a:rPr>
              <a:t>- Robert Berenson, MD</a:t>
            </a:r>
            <a:endParaRPr lang="en-US" sz="1800" b="1" dirty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 smtClean="0">
              <a:solidFill>
                <a:schemeClr val="tx1"/>
              </a:solidFill>
            </a:endParaRP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101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 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"/>
            <a:ext cx="8839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 2, Page 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606"/>
            <a:ext cx="89154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Patient 2 Page 2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2425" y="365125"/>
            <a:ext cx="7521575" cy="549275"/>
          </a:xfrm>
        </p:spPr>
        <p:txBody>
          <a:bodyPr/>
          <a:lstStyle/>
          <a:p>
            <a:pPr algn="ctr"/>
            <a:r>
              <a:rPr lang="en-US" sz="3600" dirty="0" smtClean="0"/>
              <a:t>HowsYourHealth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2425" y="1100138"/>
            <a:ext cx="7521575" cy="53006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Screen all, summarize each -  10 important domains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ractice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metrics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- 5 key practice measures</a:t>
            </a:r>
          </a:p>
          <a:p>
            <a:pPr algn="ctr"/>
            <a:r>
              <a:rPr lang="en-US" sz="2400" dirty="0"/>
              <a:t>R</a:t>
            </a:r>
            <a:r>
              <a:rPr lang="en-US" sz="2400" dirty="0" smtClean="0"/>
              <a:t>egistry for high risk patients</a:t>
            </a:r>
            <a:endParaRPr lang="en-US" sz="2400" dirty="0"/>
          </a:p>
          <a:p>
            <a:pPr algn="ctr"/>
            <a:r>
              <a:rPr lang="en-US" sz="2400" dirty="0" smtClean="0"/>
              <a:t>Real-time  actionable data for improvement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patient </a:t>
            </a:r>
            <a:r>
              <a:rPr lang="en-US" sz="1800" dirty="0"/>
              <a:t>information-problem solving links-medical home </a:t>
            </a:r>
            <a:r>
              <a:rPr lang="en-US" sz="1800" dirty="0" smtClean="0"/>
              <a:t>measurement-links to local resources-</a:t>
            </a:r>
            <a:r>
              <a:rPr lang="en-US" sz="1800" dirty="0"/>
              <a:t>-</a:t>
            </a:r>
            <a:r>
              <a:rPr lang="en-US" sz="1800" dirty="0" smtClean="0"/>
              <a:t>CAHPS</a:t>
            </a:r>
            <a:endParaRPr lang="en-US" sz="1800" dirty="0"/>
          </a:p>
        </p:txBody>
      </p:sp>
      <p:sp>
        <p:nvSpPr>
          <p:cNvPr id="4" name="5-Point Star 3"/>
          <p:cNvSpPr/>
          <p:nvPr/>
        </p:nvSpPr>
        <p:spPr>
          <a:xfrm rot="20589675">
            <a:off x="232959" y="2918496"/>
            <a:ext cx="1980539" cy="16496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spcCol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PLUS!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ynn\Dropbox\Screenshots\Screenshot 2015-06-09 22.42.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15091" r="-1" b="6467"/>
          <a:stretch/>
        </p:blipFill>
        <p:spPr bwMode="auto">
          <a:xfrm>
            <a:off x="163830" y="1066800"/>
            <a:ext cx="8995410" cy="54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" y="461248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MEDICAL HOME SUMMARY - HOWSYOURHEALTH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04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Benchmarks, HYH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Exactly the Care…: median 30; upper third over 40. </a:t>
            </a:r>
          </a:p>
          <a:p>
            <a:pPr marL="0" indent="0">
              <a:buNone/>
            </a:pPr>
            <a:r>
              <a:rPr lang="en-US" sz="2000" dirty="0" smtClean="0"/>
              <a:t>Medical Home: median 65; upper third 75. </a:t>
            </a:r>
          </a:p>
          <a:p>
            <a:pPr marL="0" indent="0">
              <a:buNone/>
            </a:pPr>
            <a:r>
              <a:rPr lang="en-US" sz="2000" dirty="0" smtClean="0"/>
              <a:t>Interaction: median 55; upper third 70. </a:t>
            </a:r>
          </a:p>
          <a:p>
            <a:pPr marL="0" indent="0">
              <a:buNone/>
            </a:pPr>
            <a:r>
              <a:rPr lang="en-US" sz="2000" dirty="0" smtClean="0"/>
              <a:t>Excellent Information for Chronic Disease(s): median 70; upper third 80. </a:t>
            </a:r>
          </a:p>
          <a:p>
            <a:pPr marL="0" indent="0">
              <a:buNone/>
            </a:pPr>
            <a:r>
              <a:rPr lang="en-US" sz="2000" dirty="0" smtClean="0"/>
              <a:t>Aware of Functional Limits: median 50; upper third 65. </a:t>
            </a:r>
          </a:p>
          <a:p>
            <a:pPr marL="0" indent="0">
              <a:buNone/>
            </a:pPr>
            <a:r>
              <a:rPr lang="en-US" sz="2000" dirty="0" smtClean="0"/>
              <a:t>Patient Confidence/Self-Management: median 50; upper third 55.</a:t>
            </a:r>
          </a:p>
          <a:p>
            <a:pPr marL="0" indent="0">
              <a:buNone/>
            </a:pPr>
            <a:r>
              <a:rPr lang="en-US" sz="2000" dirty="0" smtClean="0"/>
              <a:t>Preventive and Clinical Benchmarks: median75; upper third 80. </a:t>
            </a:r>
          </a:p>
          <a:p>
            <a:pPr marL="0" indent="0">
              <a:buNone/>
            </a:pPr>
            <a:r>
              <a:rPr lang="en-US" sz="2000" dirty="0" smtClean="0"/>
              <a:t>Patient Habits Generally Healthy: median 70; upper third 75. </a:t>
            </a:r>
          </a:p>
          <a:p>
            <a:pPr marL="0" indent="0">
              <a:buNone/>
            </a:pPr>
            <a:r>
              <a:rPr lang="en-US" sz="2000" dirty="0" smtClean="0"/>
              <a:t>No ED or Hospital Use in Year: median 90; upper third 92.</a:t>
            </a:r>
          </a:p>
          <a:p>
            <a:pPr marL="0" indent="0">
              <a:buNone/>
            </a:pPr>
            <a:r>
              <a:rPr lang="en-US" sz="2000" dirty="0" smtClean="0"/>
              <a:t>Patient Convinced Medications for Chronic Disease(s) Not Causing Illness: median 80; upper third 85.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90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HowsYourHealth: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Screen all, summarize each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ractice </a:t>
            </a:r>
            <a:r>
              <a:rPr lang="en-US" sz="2400" dirty="0"/>
              <a:t>metrics </a:t>
            </a:r>
            <a:endParaRPr lang="en-US" sz="2400" dirty="0" smtClean="0"/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egistry for high risk patients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/>
              <a:t>Actionable data for improvement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patient </a:t>
            </a:r>
            <a:r>
              <a:rPr lang="en-US" sz="1800" dirty="0"/>
              <a:t>information-problem solving links-medical home </a:t>
            </a:r>
            <a:r>
              <a:rPr lang="en-US" sz="1800" dirty="0" smtClean="0"/>
              <a:t>measurement-CAHPs</a:t>
            </a:r>
            <a:endParaRPr lang="en-US" sz="1800" dirty="0"/>
          </a:p>
        </p:txBody>
      </p:sp>
      <p:sp>
        <p:nvSpPr>
          <p:cNvPr id="4" name="5-Point Star 3"/>
          <p:cNvSpPr/>
          <p:nvPr/>
        </p:nvSpPr>
        <p:spPr>
          <a:xfrm rot="20589675">
            <a:off x="1404" y="2651850"/>
            <a:ext cx="2132412" cy="13775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spcCol="0" rtlCol="0" anchor="ctr"/>
          <a:lstStyle/>
          <a:p>
            <a:pPr algn="ctr"/>
            <a:r>
              <a:rPr lang="en-US" dirty="0" smtClean="0"/>
              <a:t>PLUS!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ynn\Dropbox\Screenshots\Screenshot 2015-06-13 18.23.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76200"/>
            <a:ext cx="9113837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HowsYourHealth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20940" cy="3579849"/>
          </a:xfrm>
        </p:spPr>
        <p:txBody>
          <a:bodyPr/>
          <a:lstStyle/>
          <a:p>
            <a:pPr algn="ctr"/>
            <a:r>
              <a:rPr lang="en-US" sz="2400" dirty="0" smtClean="0"/>
              <a:t>Screen all, summarize each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ractice </a:t>
            </a:r>
            <a:r>
              <a:rPr lang="en-US" sz="2400" dirty="0"/>
              <a:t>metrics </a:t>
            </a:r>
            <a:endParaRPr lang="en-US" sz="2400" dirty="0" smtClean="0"/>
          </a:p>
          <a:p>
            <a:pPr algn="ctr"/>
            <a:r>
              <a:rPr lang="en-US" sz="2400" dirty="0"/>
              <a:t>R</a:t>
            </a:r>
            <a:r>
              <a:rPr lang="en-US" sz="2400" dirty="0" smtClean="0"/>
              <a:t>egistry for high risk patients</a:t>
            </a:r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Actionable data for improvement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patient </a:t>
            </a:r>
            <a:r>
              <a:rPr lang="en-US" sz="1800" dirty="0"/>
              <a:t>information-problem solving links-medical home </a:t>
            </a:r>
            <a:r>
              <a:rPr lang="en-US" sz="1800" dirty="0" smtClean="0"/>
              <a:t>measurement-CAHPs</a:t>
            </a:r>
            <a:endParaRPr lang="en-US" sz="1800" dirty="0"/>
          </a:p>
        </p:txBody>
      </p:sp>
      <p:sp>
        <p:nvSpPr>
          <p:cNvPr id="4" name="5-Point Star 3"/>
          <p:cNvSpPr/>
          <p:nvPr/>
        </p:nvSpPr>
        <p:spPr>
          <a:xfrm rot="20589675">
            <a:off x="306676" y="2578847"/>
            <a:ext cx="2110339" cy="13775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spcCol="0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PLUS!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ynn\Dropbox\Screenshots\Screenshot 2015-06-13 21.20.58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4102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114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Practice Improvement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8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04900"/>
            <a:ext cx="708660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172200"/>
            <a:ext cx="4570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Jean Metzinger, 1906, Woman with a Hat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94548"/>
            <a:ext cx="6324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DISEASE BASED METRICS (HEDIS) AND POINTILLISM</a:t>
            </a:r>
          </a:p>
          <a:p>
            <a:pPr algn="ctr"/>
            <a:r>
              <a:rPr lang="en-US" dirty="0" smtClean="0"/>
              <a:t>How many points are needed for a picture?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328" y="76200"/>
            <a:ext cx="90932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marL="44450" indent="-41275"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en-US" sz="4400" dirty="0" smtClean="0">
                <a:solidFill>
                  <a:srgbClr val="000000"/>
                </a:solidFill>
                <a:latin typeface="Myriad Pro" pitchFamily="32" charset="0"/>
              </a:rPr>
              <a:t>How’s </a:t>
            </a:r>
            <a:r>
              <a:rPr lang="en-US" altLang="en-US" sz="4400" dirty="0">
                <a:solidFill>
                  <a:srgbClr val="000000"/>
                </a:solidFill>
                <a:latin typeface="Myriad Pro" pitchFamily="32" charset="0"/>
              </a:rPr>
              <a:t>Your Health</a:t>
            </a:r>
          </a:p>
        </p:txBody>
      </p:sp>
      <p:sp>
        <p:nvSpPr>
          <p:cNvPr id="6147" name="Freeform 2"/>
          <p:cNvSpPr>
            <a:spLocks noChangeArrowheads="1"/>
          </p:cNvSpPr>
          <p:nvPr/>
        </p:nvSpPr>
        <p:spPr bwMode="auto">
          <a:xfrm>
            <a:off x="203200" y="1436688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34B3D5"/>
              </a:gs>
              <a:gs pos="100000">
                <a:srgbClr val="BBC0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0" tIns="507600" rIns="507600" bIns="50760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Assessment Tools</a:t>
            </a:r>
          </a:p>
        </p:txBody>
      </p:sp>
      <p:sp>
        <p:nvSpPr>
          <p:cNvPr id="6148" name="Freeform 3"/>
          <p:cNvSpPr>
            <a:spLocks noChangeArrowheads="1"/>
          </p:cNvSpPr>
          <p:nvPr/>
        </p:nvSpPr>
        <p:spPr bwMode="auto">
          <a:xfrm>
            <a:off x="1663700" y="3332163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360CCB"/>
              </a:gs>
              <a:gs pos="100000">
                <a:srgbClr val="4C59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Improvement and Certification Measures</a:t>
            </a:r>
          </a:p>
        </p:txBody>
      </p:sp>
      <p:sp>
        <p:nvSpPr>
          <p:cNvPr id="6149" name="Freeform 4"/>
          <p:cNvSpPr>
            <a:spLocks noChangeArrowheads="1"/>
          </p:cNvSpPr>
          <p:nvPr/>
        </p:nvSpPr>
        <p:spPr bwMode="auto">
          <a:xfrm>
            <a:off x="4587875" y="3332163"/>
            <a:ext cx="3159125" cy="2841625"/>
          </a:xfrm>
          <a:custGeom>
            <a:avLst/>
            <a:gdLst>
              <a:gd name="T0" fmla="*/ 0 w 2841452"/>
              <a:gd name="T1" fmla="*/ 1421263 h 2841445"/>
              <a:gd name="T2" fmla="*/ 2683301 w 2841452"/>
              <a:gd name="T3" fmla="*/ 0 h 2841445"/>
              <a:gd name="T4" fmla="*/ 5366601 w 2841452"/>
              <a:gd name="T5" fmla="*/ 1421263 h 2841445"/>
              <a:gd name="T6" fmla="*/ 2683301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solidFill>
            <a:srgbClr val="7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Customization</a:t>
            </a:r>
          </a:p>
        </p:txBody>
      </p:sp>
      <p:sp>
        <p:nvSpPr>
          <p:cNvPr id="6150" name="Freeform 5"/>
          <p:cNvSpPr>
            <a:spLocks noChangeArrowheads="1"/>
          </p:cNvSpPr>
          <p:nvPr/>
        </p:nvSpPr>
        <p:spPr bwMode="auto">
          <a:xfrm>
            <a:off x="6048375" y="1436688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solidFill>
            <a:srgbClr val="60C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Patient      and Community Resources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014663" y="6173788"/>
            <a:ext cx="3052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0000"/>
                </a:solidFill>
                <a:latin typeface="Calibri" charset="0"/>
              </a:rPr>
              <a:t>Evolving Since 1994</a:t>
            </a:r>
          </a:p>
        </p:txBody>
      </p:sp>
      <p:sp>
        <p:nvSpPr>
          <p:cNvPr id="6152" name="Freeform 7"/>
          <p:cNvSpPr>
            <a:spLocks noChangeArrowheads="1"/>
          </p:cNvSpPr>
          <p:nvPr/>
        </p:nvSpPr>
        <p:spPr bwMode="auto">
          <a:xfrm>
            <a:off x="3125788" y="1436688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A70084"/>
              </a:gs>
              <a:gs pos="100000">
                <a:srgbClr val="DC66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Actionable  Feedback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6477000" y="6211888"/>
            <a:ext cx="2667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  <a:latin typeface="Calibri" charset="0"/>
              </a:rPr>
              <a:t>BMJ 2015;350:g7818 doi: 10.1136/bmj.g7818 (Published 10 February 2015)</a:t>
            </a:r>
          </a:p>
        </p:txBody>
      </p:sp>
    </p:spTree>
    <p:extLst>
      <p:ext uri="{BB962C8B-B14F-4D97-AF65-F5344CB8AC3E}">
        <p14:creationId xmlns:p14="http://schemas.microsoft.com/office/powerpoint/2010/main" val="646607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Go to the </a:t>
            </a:r>
            <a:r>
              <a:rPr lang="en-US" dirty="0"/>
              <a:t> </a:t>
            </a:r>
            <a:r>
              <a:rPr lang="en-US" dirty="0" smtClean="0"/>
              <a:t>HYH website and take a few surveys!  Take a survey as if  you were quite well, then as if you were very ill.  Study and compare the action plans.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www.HowsYourHealth.com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/>
              <a:t>Why we cannot use disease based metrics to measure health </a:t>
            </a:r>
            <a:r>
              <a:rPr lang="en-US" dirty="0" smtClean="0"/>
              <a:t>quality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Iona Heath’s “Arm In Arm with Righteousness”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www.pehmed.com/content/10/1/7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Nancy Guinn and Gordon Moore “Practice Measurement: A New Approach…”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www.aafp.org/fpm/2008/0200/p19.html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Jim Bloomer’s website  about how he uses HYH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www.yourmedicalhome.com/howsyourhealthsurveyresults.php</a:t>
            </a: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Don Stewart’s recent article on how and why he uses HYH in his practice: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http://www.impcenter.org/#!</a:t>
            </a:r>
            <a:r>
              <a:rPr lang="en-US" dirty="0" smtClean="0">
                <a:hlinkClick r:id="rId6"/>
              </a:rPr>
              <a:t>quality/c1w1w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John Wasson, et.al  “Learning from Clinical Microsystems…” , using HYH for practice improvement:</a:t>
            </a:r>
          </a:p>
          <a:p>
            <a:pPr marL="0" indent="0">
              <a:buNone/>
            </a:pPr>
            <a:r>
              <a:rPr lang="en-US" b="1" dirty="0">
                <a:hlinkClick r:id="rId7"/>
              </a:rPr>
              <a:t>http://</a:t>
            </a:r>
            <a:r>
              <a:rPr lang="en-US" b="1" dirty="0" smtClean="0">
                <a:hlinkClick r:id="rId7"/>
              </a:rPr>
              <a:t>tinyurl.com/ojmcko5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Lynn Ho and Jean Antonucci  “ The  Dissenter’s Viewpoint”  why the current measurement paradigm should be scrapped</a:t>
            </a:r>
          </a:p>
          <a:p>
            <a:pPr marL="0" indent="0"/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annfammed.org/content/13/3/269.full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tool for right job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41147"/>
              </p:ext>
            </p:extLst>
          </p:nvPr>
        </p:nvGraphicFramePr>
        <p:xfrm>
          <a:off x="838200" y="533400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Acrobat Document" r:id="rId3" imgW="7543441" imgH="5829159" progId="AcroExch.Document.11">
                  <p:embed/>
                </p:oleObj>
              </mc:Choice>
              <mc:Fallback>
                <p:oleObj name="Acrobat Document" r:id="rId3" imgW="7543441" imgH="582915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533400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9431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3275"/>
            <a:ext cx="564673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1600"/>
            <a:ext cx="222091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6096000" y="1371600"/>
          <a:ext cx="2668588" cy="5178425"/>
        </p:xfrm>
        <a:graphic>
          <a:graphicData uri="http://schemas.openxmlformats.org/drawingml/2006/table">
            <a:tbl>
              <a:tblPr/>
              <a:tblGrid>
                <a:gridCol w="1335088"/>
                <a:gridCol w="1333500"/>
              </a:tblGrid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AS MEASURES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ACTIONS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YES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PRACTICE DEPENDENT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YES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REGISTRY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YES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TAILORED PLAN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YES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CUSTOM BY ZIP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YES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PORTABLE PLAN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7"/>
                    </a:solidFill>
                  </a:tcPr>
                </a:tc>
              </a:tr>
              <a:tr h="739775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YES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5pPr>
                      <a:lvl6pPr marL="25146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6pPr>
                      <a:lvl7pPr marL="29718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7pPr>
                      <a:lvl8pPr marL="34290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8pPr>
                      <a:lvl9pPr marL="3886200" indent="-228600" defTabSz="457200" fontAlgn="base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00"/>
                          </a:solidFill>
                          <a:latin typeface="Calibri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icrosoft YaHei" charset="-122"/>
                        </a:rPr>
                        <a:t>PRACTICE DEPENDENT</a:t>
                      </a:r>
                    </a:p>
                  </a:txBody>
                  <a:tcPr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725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328" y="76200"/>
            <a:ext cx="90932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marL="44450" indent="-41275"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68350" algn="l"/>
                <a:tab pos="1492250" algn="l"/>
                <a:tab pos="2216150" algn="l"/>
                <a:tab pos="2938463" algn="l"/>
                <a:tab pos="3662363" algn="l"/>
                <a:tab pos="4387850" algn="l"/>
                <a:tab pos="5111750" algn="l"/>
                <a:tab pos="5835650" algn="l"/>
                <a:tab pos="6559550" algn="l"/>
                <a:tab pos="7281863" algn="l"/>
                <a:tab pos="8005763" algn="l"/>
                <a:tab pos="8731250" algn="l"/>
                <a:tab pos="945515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en-US" sz="4400" dirty="0" smtClean="0">
                <a:solidFill>
                  <a:srgbClr val="000000"/>
                </a:solidFill>
                <a:latin typeface="Myriad Pro" pitchFamily="32" charset="0"/>
              </a:rPr>
              <a:t>How’s </a:t>
            </a:r>
            <a:r>
              <a:rPr lang="en-US" altLang="en-US" sz="4400" dirty="0">
                <a:solidFill>
                  <a:srgbClr val="000000"/>
                </a:solidFill>
                <a:latin typeface="Myriad Pro" pitchFamily="32" charset="0"/>
              </a:rPr>
              <a:t>Your Health</a:t>
            </a:r>
          </a:p>
        </p:txBody>
      </p:sp>
      <p:sp>
        <p:nvSpPr>
          <p:cNvPr id="6147" name="Freeform 2"/>
          <p:cNvSpPr>
            <a:spLocks noChangeArrowheads="1"/>
          </p:cNvSpPr>
          <p:nvPr/>
        </p:nvSpPr>
        <p:spPr bwMode="auto">
          <a:xfrm>
            <a:off x="203200" y="1436688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34B3D5"/>
              </a:gs>
              <a:gs pos="100000">
                <a:srgbClr val="BBC0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0" tIns="507600" rIns="507600" bIns="50760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Assessment Tools</a:t>
            </a:r>
          </a:p>
        </p:txBody>
      </p:sp>
      <p:sp>
        <p:nvSpPr>
          <p:cNvPr id="6148" name="Freeform 3"/>
          <p:cNvSpPr>
            <a:spLocks noChangeArrowheads="1"/>
          </p:cNvSpPr>
          <p:nvPr/>
        </p:nvSpPr>
        <p:spPr bwMode="auto">
          <a:xfrm>
            <a:off x="1663700" y="3332163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360CCB"/>
              </a:gs>
              <a:gs pos="100000">
                <a:srgbClr val="4C59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Improvement and Certification Measures</a:t>
            </a:r>
          </a:p>
        </p:txBody>
      </p:sp>
      <p:sp>
        <p:nvSpPr>
          <p:cNvPr id="6149" name="Freeform 4"/>
          <p:cNvSpPr>
            <a:spLocks noChangeArrowheads="1"/>
          </p:cNvSpPr>
          <p:nvPr/>
        </p:nvSpPr>
        <p:spPr bwMode="auto">
          <a:xfrm>
            <a:off x="4587875" y="3332163"/>
            <a:ext cx="3159125" cy="2841625"/>
          </a:xfrm>
          <a:custGeom>
            <a:avLst/>
            <a:gdLst>
              <a:gd name="T0" fmla="*/ 0 w 2841452"/>
              <a:gd name="T1" fmla="*/ 1421263 h 2841445"/>
              <a:gd name="T2" fmla="*/ 2683301 w 2841452"/>
              <a:gd name="T3" fmla="*/ 0 h 2841445"/>
              <a:gd name="T4" fmla="*/ 5366601 w 2841452"/>
              <a:gd name="T5" fmla="*/ 1421263 h 2841445"/>
              <a:gd name="T6" fmla="*/ 2683301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solidFill>
            <a:srgbClr val="7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Customization</a:t>
            </a:r>
          </a:p>
        </p:txBody>
      </p:sp>
      <p:sp>
        <p:nvSpPr>
          <p:cNvPr id="6150" name="Freeform 5"/>
          <p:cNvSpPr>
            <a:spLocks noChangeArrowheads="1"/>
          </p:cNvSpPr>
          <p:nvPr/>
        </p:nvSpPr>
        <p:spPr bwMode="auto">
          <a:xfrm>
            <a:off x="6048375" y="1436688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solidFill>
            <a:srgbClr val="60C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Patient      and Community Resources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3014663" y="6173788"/>
            <a:ext cx="3052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2800" b="1">
                <a:solidFill>
                  <a:srgbClr val="000000"/>
                </a:solidFill>
                <a:latin typeface="Calibri" charset="0"/>
              </a:rPr>
              <a:t>Evolving Since 1994</a:t>
            </a:r>
          </a:p>
        </p:txBody>
      </p:sp>
      <p:sp>
        <p:nvSpPr>
          <p:cNvPr id="6152" name="Freeform 7"/>
          <p:cNvSpPr>
            <a:spLocks noChangeArrowheads="1"/>
          </p:cNvSpPr>
          <p:nvPr/>
        </p:nvSpPr>
        <p:spPr bwMode="auto">
          <a:xfrm>
            <a:off x="3125788" y="1436688"/>
            <a:ext cx="2841625" cy="2841625"/>
          </a:xfrm>
          <a:custGeom>
            <a:avLst/>
            <a:gdLst>
              <a:gd name="T0" fmla="*/ 0 w 2841452"/>
              <a:gd name="T1" fmla="*/ 1421263 h 2841445"/>
              <a:gd name="T2" fmla="*/ 1421247 w 2841452"/>
              <a:gd name="T3" fmla="*/ 0 h 2841445"/>
              <a:gd name="T4" fmla="*/ 2842490 w 2841452"/>
              <a:gd name="T5" fmla="*/ 1421263 h 2841445"/>
              <a:gd name="T6" fmla="*/ 1421247 w 2841452"/>
              <a:gd name="T7" fmla="*/ 2842526 h 2841445"/>
              <a:gd name="T8" fmla="*/ 0 w 2841452"/>
              <a:gd name="T9" fmla="*/ 1421263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A70084"/>
              </a:gs>
              <a:gs pos="100000">
                <a:srgbClr val="DC661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92480" tIns="492480" rIns="492480" bIns="49248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2400">
                <a:solidFill>
                  <a:srgbClr val="000000"/>
                </a:solidFill>
                <a:latin typeface="Myriad Pro" pitchFamily="32" charset="0"/>
              </a:rPr>
              <a:t>Actionable  Feedback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6477000" y="6211888"/>
            <a:ext cx="2667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  <a:latin typeface="Calibri" charset="0"/>
              </a:rPr>
              <a:t>BMJ 2015;350:g7818 doi: 10.1136/bmj.g7818 (Published 10 February 2015)</a:t>
            </a:r>
          </a:p>
        </p:txBody>
      </p:sp>
    </p:spTree>
    <p:extLst>
      <p:ext uri="{BB962C8B-B14F-4D97-AF65-F5344CB8AC3E}">
        <p14:creationId xmlns:p14="http://schemas.microsoft.com/office/powerpoint/2010/main" val="3049461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520940" cy="548640"/>
          </a:xfrm>
        </p:spPr>
        <p:txBody>
          <a:bodyPr/>
          <a:lstStyle/>
          <a:p>
            <a:pPr algn="ctr"/>
            <a:r>
              <a:rPr lang="en-US" sz="3600" dirty="0" smtClean="0"/>
              <a:t>What is “HowsYourHealth”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95400"/>
            <a:ext cx="7520940" cy="3385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Patient entered web based (3-part) survey that gathers determinants of health and health care.  </a:t>
            </a:r>
          </a:p>
          <a:p>
            <a:pPr marL="0" indent="0">
              <a:buNone/>
            </a:pPr>
            <a:r>
              <a:rPr lang="en-US" sz="2800" dirty="0" smtClean="0"/>
              <a:t>Produces a summary of health assets / needs for the patient in front of you.</a:t>
            </a:r>
          </a:p>
          <a:p>
            <a:pPr marL="0" indent="0">
              <a:buNone/>
            </a:pPr>
            <a:r>
              <a:rPr lang="en-US" sz="2800" dirty="0" smtClean="0"/>
              <a:t>Aggregated behind the scenes to give your practice actionable primary care and bio-clinical metrics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 rot="20967983">
            <a:off x="1670825" y="5486400"/>
            <a:ext cx="1034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ree !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472708">
            <a:off x="2538664" y="6138245"/>
            <a:ext cx="24993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10-20 minutes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1019831">
            <a:off x="5078196" y="5547954"/>
            <a:ext cx="2459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atients do the work!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6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57200" eaLnBrk="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291047">
            <a:off x="1350963" y="511175"/>
            <a:ext cx="1901825" cy="558800"/>
          </a:xfrm>
          <a:prstGeom prst="curvedDownArrow">
            <a:avLst>
              <a:gd name="adj1" fmla="val 68068"/>
              <a:gd name="adj2" fmla="val 136136"/>
              <a:gd name="adj3" fmla="val 33333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38400" y="1295400"/>
            <a:ext cx="53943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pple Casual" charset="0"/>
              </a:rPr>
              <a:t>Can you take the health/ health care survey at the link below before you come in for your appointment ?</a:t>
            </a: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000" dirty="0" smtClean="0">
              <a:solidFill>
                <a:srgbClr val="000000"/>
              </a:solidFill>
              <a:latin typeface="Apple Casual" charset="0"/>
            </a:endParaRP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pple Casual" charset="0"/>
              </a:rPr>
              <a:t>https://howsyourhealth.com/dispatch?code=IMP107</a:t>
            </a: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000" dirty="0" smtClean="0">
              <a:solidFill>
                <a:srgbClr val="000000"/>
              </a:solidFill>
              <a:latin typeface="Apple Casual" charset="0"/>
            </a:endParaRP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pple Casual" charset="0"/>
              </a:rPr>
              <a:t>At the end of the survey on the second page, please fill out your information to send the survey results on that page to me</a:t>
            </a: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 sz="2000" dirty="0" smtClean="0">
              <a:solidFill>
                <a:srgbClr val="000000"/>
              </a:solidFill>
              <a:latin typeface="Apple Casual" charset="0"/>
            </a:endParaRPr>
          </a:p>
          <a:p>
            <a:pPr defTabSz="457200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pple Casual" charset="0"/>
              </a:rPr>
              <a:t>Thank you!  This helps me with your care and to improve the practice !</a:t>
            </a:r>
            <a:r>
              <a:rPr lang="en-US" altLang="en-US" sz="2400" dirty="0" smtClean="0">
                <a:solidFill>
                  <a:srgbClr val="000000"/>
                </a:solidFill>
                <a:latin typeface="Apple Casual" charset="0"/>
              </a:rPr>
              <a:t> </a:t>
            </a:r>
          </a:p>
        </p:txBody>
      </p:sp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0000">
            <a:off x="115888" y="363538"/>
            <a:ext cx="16430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94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1"/>
          <p:cNvSpPr>
            <a:spLocks noChangeArrowheads="1"/>
          </p:cNvSpPr>
          <p:nvPr/>
        </p:nvSpPr>
        <p:spPr bwMode="auto">
          <a:xfrm>
            <a:off x="304799" y="1928813"/>
            <a:ext cx="2209801" cy="1957387"/>
          </a:xfrm>
          <a:custGeom>
            <a:avLst/>
            <a:gdLst>
              <a:gd name="T0" fmla="*/ 0 w 2841452"/>
              <a:gd name="T1" fmla="*/ 841078 h 2841445"/>
              <a:gd name="T2" fmla="*/ 1018096 w 2841452"/>
              <a:gd name="T3" fmla="*/ 0 h 2841445"/>
              <a:gd name="T4" fmla="*/ 2036190 w 2841452"/>
              <a:gd name="T5" fmla="*/ 841078 h 2841445"/>
              <a:gd name="T6" fmla="*/ 1018096 w 2841452"/>
              <a:gd name="T7" fmla="*/ 1682156 h 2841445"/>
              <a:gd name="T8" fmla="*/ 0 w 2841452"/>
              <a:gd name="T9" fmla="*/ 841078 h 28414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41452"/>
              <a:gd name="T16" fmla="*/ 0 h 2841445"/>
              <a:gd name="T17" fmla="*/ 2841452 w 2841452"/>
              <a:gd name="T18" fmla="*/ 2841445 h 28414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41452" h="2841445">
                <a:moveTo>
                  <a:pt x="0" y="1420723"/>
                </a:moveTo>
                <a:cubicBezTo>
                  <a:pt x="0" y="636079"/>
                  <a:pt x="636081" y="0"/>
                  <a:pt x="1420726" y="0"/>
                </a:cubicBezTo>
                <a:cubicBezTo>
                  <a:pt x="2205371" y="0"/>
                  <a:pt x="2841452" y="636079"/>
                  <a:pt x="2841452" y="1420723"/>
                </a:cubicBezTo>
                <a:cubicBezTo>
                  <a:pt x="2841452" y="2205367"/>
                  <a:pt x="2205371" y="2841446"/>
                  <a:pt x="1420726" y="2841446"/>
                </a:cubicBezTo>
                <a:cubicBezTo>
                  <a:pt x="636081" y="2841446"/>
                  <a:pt x="0" y="2205367"/>
                  <a:pt x="0" y="1420723"/>
                </a:cubicBezTo>
                <a:close/>
              </a:path>
            </a:pathLst>
          </a:custGeom>
          <a:gradFill rotWithShape="0">
            <a:gsLst>
              <a:gs pos="0">
                <a:srgbClr val="34B3D5"/>
              </a:gs>
              <a:gs pos="100000">
                <a:srgbClr val="BBC09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7600" tIns="507600" rIns="507600" bIns="507600" anchor="ctr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38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Myriad Pro" pitchFamily="32" charset="0"/>
              </a:rPr>
              <a:t>Assessment Tools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932351" y="262890"/>
            <a:ext cx="5867400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Short (Medicaid/Medicare)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or Comprehensive Versions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581400" y="1169988"/>
            <a:ext cx="4284419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Reading Level for General Public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340100" y="1703388"/>
            <a:ext cx="4865541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What Matters to Patients/Caregivers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429000"/>
            <a:ext cx="5529262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3335338" y="2236788"/>
            <a:ext cx="5275262" cy="4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Validated and Immediately Actionable</a:t>
            </a: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469900" y="619125"/>
            <a:ext cx="21383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4000" b="1">
                <a:solidFill>
                  <a:srgbClr val="000000"/>
                </a:solidFill>
                <a:latin typeface="Calibri" charset="0"/>
              </a:rPr>
              <a:t>FOR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altLang="en-US" sz="4000" b="1">
                <a:solidFill>
                  <a:srgbClr val="000000"/>
                </a:solidFill>
                <a:latin typeface="Calibri" charset="0"/>
              </a:rPr>
              <a:t>PATIENTS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3582988"/>
            <a:ext cx="197326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2" name="AutoShape 9"/>
          <p:cNvSpPr>
            <a:spLocks noChangeArrowheads="1"/>
          </p:cNvSpPr>
          <p:nvPr/>
        </p:nvSpPr>
        <p:spPr bwMode="auto">
          <a:xfrm rot="-1602632">
            <a:off x="6580188" y="4667250"/>
            <a:ext cx="568325" cy="484188"/>
          </a:xfrm>
          <a:prstGeom prst="rightArrow">
            <a:avLst>
              <a:gd name="adj1" fmla="val 50000"/>
              <a:gd name="adj2" fmla="val 24992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4125458" y="2770188"/>
            <a:ext cx="3740361" cy="82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Tailored Information,  Tools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Calibri" charset="0"/>
              </a:rPr>
              <a:t>and Community Links</a:t>
            </a:r>
          </a:p>
        </p:txBody>
      </p:sp>
      <p:sp>
        <p:nvSpPr>
          <p:cNvPr id="8204" name="TextBox 5"/>
          <p:cNvSpPr txBox="1">
            <a:spLocks noChangeArrowheads="1"/>
          </p:cNvSpPr>
          <p:nvPr/>
        </p:nvSpPr>
        <p:spPr bwMode="auto">
          <a:xfrm rot="-644504">
            <a:off x="3641725" y="6088063"/>
            <a:ext cx="7842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  <a:latin typeface="Arial Rounded MT Bold" pitchFamily="34" charset="0"/>
              </a:rPr>
              <a:t>Meds</a:t>
            </a:r>
          </a:p>
        </p:txBody>
      </p:sp>
    </p:spTree>
    <p:extLst>
      <p:ext uri="{BB962C8B-B14F-4D97-AF65-F5344CB8AC3E}">
        <p14:creationId xmlns:p14="http://schemas.microsoft.com/office/powerpoint/2010/main" val="76498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23949</TotalTime>
  <Words>933</Words>
  <Application>Microsoft Office PowerPoint</Application>
  <PresentationFormat>On-screen Show (4:3)</PresentationFormat>
  <Paragraphs>207</Paragraphs>
  <Slides>31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Default</vt:lpstr>
      <vt:lpstr>Default Design</vt:lpstr>
      <vt:lpstr>Angles</vt:lpstr>
      <vt:lpstr>1_Angles</vt:lpstr>
      <vt:lpstr>Office Theme</vt:lpstr>
      <vt:lpstr>1_Office Theme</vt:lpstr>
      <vt:lpstr>Acrobat Document</vt:lpstr>
      <vt:lpstr>PowerPoint Presentation</vt:lpstr>
      <vt:lpstr>HIGHLIGHTS IMPCAMP 2014</vt:lpstr>
      <vt:lpstr>PowerPoint Presentation</vt:lpstr>
      <vt:lpstr>Right tool for right job data</vt:lpstr>
      <vt:lpstr>PowerPoint Presentation</vt:lpstr>
      <vt:lpstr>PowerPoint Presentation</vt:lpstr>
      <vt:lpstr>What is “HowsYourHealth”</vt:lpstr>
      <vt:lpstr>PowerPoint Presentation</vt:lpstr>
      <vt:lpstr>PowerPoint Presentation</vt:lpstr>
      <vt:lpstr>10 Important Primary Care Things</vt:lpstr>
      <vt:lpstr>Examples of Primary care screening questions</vt:lpstr>
      <vt:lpstr>PowerPoint Presentation</vt:lpstr>
      <vt:lpstr>5 Key Practice Measurements</vt:lpstr>
      <vt:lpstr>PowerPoint Presentation</vt:lpstr>
      <vt:lpstr>Hows your health elicits the Patient’s Agenda   and experience of care</vt:lpstr>
      <vt:lpstr>Orphan Power Questions</vt:lpstr>
      <vt:lpstr>Confidence, Perfect Care and ER/Hospital Use </vt:lpstr>
      <vt:lpstr>PowerPoint Presentation</vt:lpstr>
      <vt:lpstr>HowsYourHealth</vt:lpstr>
      <vt:lpstr>PowerPoint Presentation</vt:lpstr>
      <vt:lpstr>PowerPoint Presentation</vt:lpstr>
      <vt:lpstr>PowerPoint Presentation</vt:lpstr>
      <vt:lpstr>HowsYourHealth</vt:lpstr>
      <vt:lpstr>PowerPoint Presentation</vt:lpstr>
      <vt:lpstr>National Benchmarks, HYH</vt:lpstr>
      <vt:lpstr>HowsYourHealth:</vt:lpstr>
      <vt:lpstr>PowerPoint Presentation</vt:lpstr>
      <vt:lpstr>HowsYourHealth</vt:lpstr>
      <vt:lpstr>PowerPoint Presentation</vt:lpstr>
      <vt:lpstr>PowerPoint Presentation</vt:lpstr>
      <vt:lpstr>More Information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</dc:creator>
  <cp:lastModifiedBy>Campbell, Susanne</cp:lastModifiedBy>
  <cp:revision>154</cp:revision>
  <dcterms:created xsi:type="dcterms:W3CDTF">2015-06-03T04:09:31Z</dcterms:created>
  <dcterms:modified xsi:type="dcterms:W3CDTF">2015-10-26T17:10:35Z</dcterms:modified>
</cp:coreProperties>
</file>